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307" r:id="rId4"/>
    <p:sldId id="308" r:id="rId5"/>
    <p:sldId id="309" r:id="rId6"/>
    <p:sldId id="310"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25" r:id="rId28"/>
    <p:sldId id="32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230" y="-16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latin typeface="Rockwell" pitchFamily="-107" charset="0"/>
                <a:ea typeface="ＭＳ Ｐゴシック" pitchFamily="-107" charset="-128"/>
                <a:cs typeface="ＭＳ Ｐゴシック" pitchFamily="-107" charset="-128"/>
              </a:defRPr>
            </a:lvl1pPr>
          </a:lstStyle>
          <a:p>
            <a:pPr>
              <a:defRPr/>
            </a:pPr>
            <a:fld id="{93BF1029-AEDF-9445-B15F-A6B7F7BD82FB}" type="datetime1">
              <a:rPr lang="en-US">
                <a:solidFill>
                  <a:prstClr val="black"/>
                </a:solidFill>
              </a:rPr>
              <a:pPr>
                <a:defRPr/>
              </a:pPr>
              <a:t>11/29/2015</a:t>
            </a:fld>
            <a:endParaRPr lang="en-US">
              <a:solidFill>
                <a:prstClr val="black"/>
              </a:solidFill>
            </a:endParaRPr>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latin typeface="Rockwell" pitchFamily="-107" charset="0"/>
                <a:ea typeface="ＭＳ Ｐゴシック" pitchFamily="-107" charset="-128"/>
                <a:cs typeface="ＭＳ Ｐゴシック" pitchFamily="-107" charset="-128"/>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pitchFamily="-107" charset="0"/>
                <a:ea typeface="ＭＳ Ｐゴシック" pitchFamily="-107" charset="-128"/>
                <a:cs typeface="ＭＳ Ｐゴシック" pitchFamily="-107" charset="-128"/>
              </a:defRPr>
            </a:lvl1pPr>
          </a:lstStyle>
          <a:p>
            <a:pPr>
              <a:defRPr/>
            </a:pPr>
            <a:fld id="{F794EF5B-37F3-B446-9A7F-D17286F5CD24}"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F2F58-8F1A-AE4C-8746-15E18A7831B5}"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F2F58-8F1A-AE4C-8746-15E18A7831B5}" type="datetimeFigureOut">
              <a:rPr lang="en-US" smtClean="0"/>
              <a:pPr/>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1FD01-86E3-1044-B775-38B5377A0E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a:defRPr/>
            </a:pPr>
            <a:fld id="{DDDED828-BDA7-9145-B7BC-C2E9BDF25683}" type="datetime1">
              <a:rPr lang="en-US">
                <a:solidFill>
                  <a:prstClr val="black"/>
                </a:solidFill>
              </a:rPr>
              <a:pPr>
                <a:defRPr/>
              </a:pPr>
              <a:t>11/29/2015</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a:defRPr/>
            </a:pPr>
            <a:fld id="{AAD0D4B2-FEBF-C140-AF98-9440AC260A54}"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6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5pPr>
      <a:lvl6pPr marL="4572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6pPr>
      <a:lvl7pPr marL="9144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9pPr>
    </p:titleStyle>
    <p:bodyStyle>
      <a:lvl1pPr marL="463550" indent="-463550" algn="l" rtl="0" eaLnBrk="0" fontAlgn="base" hangingPunct="0">
        <a:spcBef>
          <a:spcPts val="2000"/>
        </a:spcBef>
        <a:spcAft>
          <a:spcPct val="0"/>
        </a:spcAft>
        <a:buSzPct val="90000"/>
        <a:buBlip>
          <a:blip r:embed="rId3"/>
        </a:buBlip>
        <a:defRPr sz="2400" kern="1200">
          <a:solidFill>
            <a:schemeClr val="tx1"/>
          </a:solidFill>
          <a:latin typeface="+mn-lt"/>
          <a:ea typeface="ＭＳ Ｐゴシック" pitchFamily="-107" charset="-128"/>
          <a:cs typeface="ＭＳ Ｐゴシック" pitchFamily="-107" charset="-128"/>
        </a:defRPr>
      </a:lvl1pPr>
      <a:lvl2pPr marL="914400" indent="-457200" algn="l" rtl="0" eaLnBrk="0" fontAlgn="base" hangingPunct="0">
        <a:spcBef>
          <a:spcPts val="600"/>
        </a:spcBef>
        <a:spcAft>
          <a:spcPct val="0"/>
        </a:spcAft>
        <a:buSzPct val="90000"/>
        <a:buBlip>
          <a:blip r:embed="rId4"/>
        </a:buBlip>
        <a:defRPr sz="2200" kern="1200">
          <a:solidFill>
            <a:schemeClr val="tx1"/>
          </a:solidFill>
          <a:latin typeface="+mn-lt"/>
          <a:ea typeface="ＭＳ Ｐゴシック" pitchFamily="-107" charset="-128"/>
          <a:cs typeface="+mn-cs"/>
        </a:defRPr>
      </a:lvl2pPr>
      <a:lvl3pPr marL="1255713" indent="-341313" algn="l" rtl="0" eaLnBrk="0" fontAlgn="base" hangingPunct="0">
        <a:spcBef>
          <a:spcPts val="600"/>
        </a:spcBef>
        <a:spcAft>
          <a:spcPct val="0"/>
        </a:spcAft>
        <a:buSzPct val="90000"/>
        <a:buBlip>
          <a:blip r:embed="rId5"/>
        </a:buBlip>
        <a:defRPr sz="2000" kern="1200">
          <a:solidFill>
            <a:schemeClr val="tx1"/>
          </a:solidFill>
          <a:latin typeface="+mn-lt"/>
          <a:ea typeface="ＭＳ Ｐゴシック" pitchFamily="-107" charset="-128"/>
          <a:cs typeface="+mn-cs"/>
        </a:defRPr>
      </a:lvl3pPr>
      <a:lvl4pPr marL="1597025" indent="-341313" algn="l" rtl="0" eaLnBrk="0" fontAlgn="base" hangingPunct="0">
        <a:spcBef>
          <a:spcPts val="600"/>
        </a:spcBef>
        <a:spcAft>
          <a:spcPct val="0"/>
        </a:spcAft>
        <a:buSzPct val="90000"/>
        <a:buBlip>
          <a:blip r:embed="rId6"/>
        </a:buBlip>
        <a:defRPr kern="1200">
          <a:solidFill>
            <a:schemeClr val="tx1"/>
          </a:solidFill>
          <a:latin typeface="+mn-lt"/>
          <a:ea typeface="ＭＳ Ｐゴシック" pitchFamily="-107" charset="-128"/>
          <a:cs typeface="+mn-cs"/>
        </a:defRPr>
      </a:lvl4pPr>
      <a:lvl5pPr marL="1938338" indent="-341313" algn="l" rtl="0" eaLnBrk="0" fontAlgn="base" hangingPunct="0">
        <a:spcBef>
          <a:spcPts val="600"/>
        </a:spcBef>
        <a:spcAft>
          <a:spcPct val="0"/>
        </a:spcAft>
        <a:buSzPct val="90000"/>
        <a:buBlip>
          <a:blip r:embed="rId7"/>
        </a:buBlip>
        <a:defRPr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teacherspayteachers.com/Product/Authors-Purpose-Powerpoint-Lesson" TargetMode="External"/><Relationship Id="rId2" Type="http://schemas.openxmlformats.org/officeDocument/2006/relationships/hyperlink" Target="http://www.powerpointmaniac.com" TargetMode="Externa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www.facebook.com/powerpointmania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194236" y="268940"/>
            <a:ext cx="8632304" cy="6350001"/>
          </a:xfrm>
          <a:prstGeom prst="roundRect">
            <a:avLst>
              <a:gd name="adj" fmla="val 2923"/>
            </a:avLst>
          </a:prstGeom>
          <a:solidFill>
            <a:schemeClr val="tx1"/>
          </a:solidFill>
          <a:ln w="539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2625" y="5365750"/>
            <a:ext cx="7548759" cy="914400"/>
          </a:xfrm>
          <a:solidFill>
            <a:schemeClr val="accent3">
              <a:lumMod val="75000"/>
            </a:schemeClr>
          </a:solidFill>
          <a:ln w="76200" cap="rnd">
            <a:solidFill>
              <a:schemeClr val="accent3">
                <a:lumMod val="60000"/>
                <a:lumOff val="40000"/>
              </a:schemeClr>
            </a:solidFill>
            <a:prstDash val="solid"/>
            <a:round/>
          </a:ln>
        </p:spPr>
        <p:txBody>
          <a:bodyPr>
            <a:normAutofit fontScale="90000"/>
          </a:bodyPr>
          <a:lstStyle/>
          <a:p>
            <a:r>
              <a:rPr lang="en-US" sz="5400" dirty="0" smtClean="0">
                <a:solidFill>
                  <a:schemeClr val="accent3">
                    <a:lumMod val="20000"/>
                    <a:lumOff val="80000"/>
                  </a:schemeClr>
                </a:solidFill>
              </a:rPr>
              <a:t>Author’s Purpose Practice</a:t>
            </a:r>
            <a:endParaRPr lang="en-US" sz="5400" dirty="0">
              <a:solidFill>
                <a:schemeClr val="accent3">
                  <a:lumMod val="20000"/>
                  <a:lumOff val="80000"/>
                </a:schemeClr>
              </a:solidFill>
            </a:endParaRPr>
          </a:p>
        </p:txBody>
      </p:sp>
      <p:pic>
        <p:nvPicPr>
          <p:cNvPr id="8" name="Picture 7"/>
          <p:cNvPicPr>
            <a:picLocks noChangeAspect="1"/>
          </p:cNvPicPr>
          <p:nvPr/>
        </p:nvPicPr>
        <p:blipFill>
          <a:blip r:embed="rId2"/>
          <a:stretch>
            <a:fillRect/>
          </a:stretch>
        </p:blipFill>
        <p:spPr>
          <a:xfrm>
            <a:off x="1520824" y="336021"/>
            <a:ext cx="6035675" cy="50297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rId2" action="ppaction://hlinksldjump"/>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Accomplishments and promises</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2968625" y="0"/>
            <a:ext cx="4711654"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Grades and behavior</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Family and friends</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5" name="TextBox 14"/>
          <p:cNvSpPr txBox="1"/>
          <p:nvPr/>
        </p:nvSpPr>
        <p:spPr>
          <a:xfrm>
            <a:off x="0" y="4434959"/>
            <a:ext cx="9417963" cy="461665"/>
          </a:xfrm>
          <a:prstGeom prst="rect">
            <a:avLst/>
          </a:prstGeom>
          <a:noFill/>
        </p:spPr>
        <p:txBody>
          <a:bodyPr wrap="none" rtlCol="0">
            <a:spAutoFit/>
          </a:bodyPr>
          <a:lstStyle/>
          <a:p>
            <a:r>
              <a:rPr lang="en-US" sz="2400" dirty="0" smtClean="0"/>
              <a:t>The author tried to persuade us to vote for Carl by telling about his ____.	</a:t>
            </a:r>
          </a:p>
        </p:txBody>
      </p:sp>
      <p:sp>
        <p:nvSpPr>
          <p:cNvPr id="11" name="Rectangle 10"/>
          <p:cNvSpPr/>
          <p:nvPr/>
        </p:nvSpPr>
        <p:spPr>
          <a:xfrm>
            <a:off x="2988351" y="1259176"/>
            <a:ext cx="5842000" cy="2677656"/>
          </a:xfrm>
          <a:prstGeom prst="rect">
            <a:avLst/>
          </a:prstGeom>
        </p:spPr>
        <p:txBody>
          <a:bodyPr wrap="square">
            <a:spAutoFit/>
          </a:bodyPr>
          <a:lstStyle/>
          <a:p>
            <a:r>
              <a:rPr lang="en-US" sz="2400" dirty="0" smtClean="0"/>
              <a:t>Vote for Carl for class president! Carl is a leader! Last year in fourth grade, he was a great vice-president. This year he volunteers to help with after-school clubs. He will do great things for our class! Carl promises more school dances. And better choices at lunch. So vote for Carl for class president</a:t>
            </a:r>
            <a:endParaRPr lang="en-US" sz="2400" dirty="0"/>
          </a:p>
        </p:txBody>
      </p:sp>
      <p:pic>
        <p:nvPicPr>
          <p:cNvPr id="13" name="Picture 12"/>
          <p:cNvPicPr>
            <a:picLocks noChangeAspect="1"/>
          </p:cNvPicPr>
          <p:nvPr/>
        </p:nvPicPr>
        <p:blipFill>
          <a:blip r:embed="rId3"/>
          <a:stretch>
            <a:fillRect/>
          </a:stretch>
        </p:blipFill>
        <p:spPr>
          <a:xfrm>
            <a:off x="0" y="0"/>
            <a:ext cx="2959100" cy="4445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rId2" action="ppaction://hlinksldjump"/>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First, turn up the hem and press it into place. Then turn under a small edge on the inside of the hem. Press that, too. Next, pin the hem in place. Then thread a needle. Sew the hem in place. Use longer stitches on the inside and smaller stitches on the outside. That way, the stitches will barely show</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1" name="Picture 10"/>
          <p:cNvPicPr>
            <a:picLocks noChangeAspect="1"/>
          </p:cNvPicPr>
          <p:nvPr/>
        </p:nvPicPr>
        <p:blipFill>
          <a:blip r:embed="rId3"/>
          <a:stretch>
            <a:fillRect/>
          </a:stretch>
        </p:blipFill>
        <p:spPr>
          <a:xfrm flipH="1">
            <a:off x="-213108" y="222249"/>
            <a:ext cx="3419857" cy="4434959"/>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Use longer stitching on the inside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rId2" action="ppaction://hlinksldjump"/>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Thread a needle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Turn under a small edge on the inside of the hem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5" name="TextBox 14"/>
          <p:cNvSpPr txBox="1"/>
          <p:nvPr/>
        </p:nvSpPr>
        <p:spPr>
          <a:xfrm>
            <a:off x="269875" y="4434959"/>
            <a:ext cx="5959985" cy="461665"/>
          </a:xfrm>
          <a:prstGeom prst="rect">
            <a:avLst/>
          </a:prstGeom>
          <a:noFill/>
        </p:spPr>
        <p:txBody>
          <a:bodyPr wrap="none" rtlCol="0">
            <a:spAutoFit/>
          </a:bodyPr>
          <a:lstStyle/>
          <a:p>
            <a:r>
              <a:rPr lang="en-US" sz="2400" dirty="0" smtClean="0"/>
              <a:t>What happens after you pin the hem in place?</a:t>
            </a:r>
            <a:endParaRPr lang="en-US" sz="2400" dirty="0"/>
          </a:p>
        </p:txBody>
      </p:sp>
      <p:sp>
        <p:nvSpPr>
          <p:cNvPr id="11" name="Rectangle 10"/>
          <p:cNvSpPr/>
          <p:nvPr/>
        </p:nvSpPr>
        <p:spPr>
          <a:xfrm>
            <a:off x="2988351" y="1259176"/>
            <a:ext cx="5842000" cy="2677656"/>
          </a:xfrm>
          <a:prstGeom prst="rect">
            <a:avLst/>
          </a:prstGeom>
        </p:spPr>
        <p:txBody>
          <a:bodyPr wrap="square">
            <a:spAutoFit/>
          </a:bodyPr>
          <a:lstStyle/>
          <a:p>
            <a:r>
              <a:rPr lang="en-US" sz="2400" dirty="0" smtClean="0"/>
              <a:t>First, turn up the hem and press it into place. Then turn under a small edge on the inside of the hem. Press that, too. Next, pin the hem in place. Then thread a needle. Sew the hem in place. Use longer stitches on the inside and smaller stitches on the outside. That way, the stitches will barely show</a:t>
            </a:r>
            <a:endParaRPr lang="en-US" sz="2400" dirty="0"/>
          </a:p>
        </p:txBody>
      </p:sp>
      <p:pic>
        <p:nvPicPr>
          <p:cNvPr id="13" name="Picture 12"/>
          <p:cNvPicPr>
            <a:picLocks noChangeAspect="1"/>
          </p:cNvPicPr>
          <p:nvPr/>
        </p:nvPicPr>
        <p:blipFill>
          <a:blip r:embed="rId3"/>
          <a:stretch>
            <a:fillRect/>
          </a:stretch>
        </p:blipFill>
        <p:spPr>
          <a:xfrm flipH="1">
            <a:off x="-213108" y="222249"/>
            <a:ext cx="3419857" cy="443495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57200" y="5225143"/>
            <a:ext cx="8229600" cy="1446550"/>
          </a:xfrm>
          <a:prstGeom prst="rect">
            <a:avLst/>
          </a:prstGeom>
          <a:solidFill>
            <a:schemeClr val="accent3">
              <a:lumMod val="50000"/>
            </a:schemeClr>
          </a:solidFill>
          <a:ln w="76200">
            <a:solidFill>
              <a:schemeClr val="accent3">
                <a:lumMod val="40000"/>
                <a:lumOff val="60000"/>
              </a:schemeClr>
            </a:solidFill>
          </a:ln>
        </p:spPr>
        <p:txBody>
          <a:bodyPr wrap="square" rtlCol="0">
            <a:spAutoFit/>
          </a:bodyPr>
          <a:lstStyle/>
          <a:p>
            <a:pPr algn="ctr"/>
            <a:r>
              <a:rPr lang="en-US" sz="4400" dirty="0" smtClean="0">
                <a:solidFill>
                  <a:schemeClr val="accent3">
                    <a:lumMod val="20000"/>
                    <a:lumOff val="80000"/>
                  </a:schemeClr>
                </a:solidFill>
              </a:rPr>
              <a:t>Let’s see how you do recognizing the author’s purpose for writing!</a:t>
            </a:r>
            <a:endParaRPr lang="en-US" sz="4400" dirty="0">
              <a:solidFill>
                <a:schemeClr val="accent3">
                  <a:lumMod val="20000"/>
                  <a:lumOff val="80000"/>
                </a:schemeClr>
              </a:solidFill>
            </a:endParaRPr>
          </a:p>
        </p:txBody>
      </p:sp>
      <p:pic>
        <p:nvPicPr>
          <p:cNvPr id="6" name="Picture 5"/>
          <p:cNvPicPr>
            <a:picLocks noChangeAspect="1"/>
          </p:cNvPicPr>
          <p:nvPr/>
        </p:nvPicPr>
        <p:blipFill>
          <a:blip r:embed="rId2"/>
          <a:stretch>
            <a:fillRect/>
          </a:stretch>
        </p:blipFill>
        <p:spPr>
          <a:xfrm>
            <a:off x="2349499" y="278493"/>
            <a:ext cx="4746625" cy="4611007"/>
          </a:xfrm>
          <a:prstGeom prst="rect">
            <a:avLst/>
          </a:prstGeom>
          <a:ln w="76200" cmpd="sng">
            <a:solidFill>
              <a:schemeClr val="accent3">
                <a:lumMod val="60000"/>
                <a:lumOff val="4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rId2" action="ppaction://hlinksldjump"/>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862322"/>
          </a:xfrm>
          <a:prstGeom prst="rect">
            <a:avLst/>
          </a:prstGeom>
        </p:spPr>
        <p:txBody>
          <a:bodyPr wrap="square">
            <a:spAutoFit/>
          </a:bodyPr>
          <a:lstStyle/>
          <a:p>
            <a:pPr>
              <a:spcBef>
                <a:spcPct val="50000"/>
              </a:spcBef>
            </a:pPr>
            <a:r>
              <a:rPr lang="en-US" sz="2400" dirty="0" smtClean="0"/>
              <a:t> </a:t>
            </a:r>
            <a:r>
              <a:rPr lang="en-US" sz="2400" b="1" dirty="0" smtClean="0"/>
              <a:t>It's New!</a:t>
            </a:r>
          </a:p>
          <a:p>
            <a:pPr>
              <a:spcBef>
                <a:spcPct val="50000"/>
              </a:spcBef>
            </a:pPr>
            <a:r>
              <a:rPr lang="en-US" sz="2400" b="1" dirty="0" smtClean="0"/>
              <a:t>                    It's Refreshing!  </a:t>
            </a:r>
            <a:br>
              <a:rPr lang="en-US" sz="2400" b="1" dirty="0" smtClean="0"/>
            </a:br>
            <a:r>
              <a:rPr lang="en-US" sz="2400" b="1" dirty="0" smtClean="0"/>
              <a:t>                                         It's </a:t>
            </a:r>
            <a:r>
              <a:rPr lang="en-US" sz="2400" b="1" dirty="0" err="1" smtClean="0"/>
              <a:t>Slurpy</a:t>
            </a:r>
            <a:r>
              <a:rPr lang="en-US" sz="2400" b="1" dirty="0" smtClean="0"/>
              <a:t> Soda! </a:t>
            </a:r>
            <a:r>
              <a:rPr lang="en-US" sz="2400" dirty="0" smtClean="0"/>
              <a:t/>
            </a:r>
            <a:br>
              <a:rPr lang="en-US" sz="2400" dirty="0" smtClean="0"/>
            </a:br>
            <a:r>
              <a:rPr lang="en-US" sz="2400" dirty="0" smtClean="0"/>
              <a:t>This is the best soda in the world!  If you drink this soda you will jump higher, run faster and be smarter in school. </a:t>
            </a:r>
            <a:r>
              <a:rPr lang="en-US" sz="2400" b="1" dirty="0" smtClean="0"/>
              <a:t>Try one today!</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1" name="Picture 10"/>
          <p:cNvPicPr>
            <a:picLocks noChangeAspect="1"/>
          </p:cNvPicPr>
          <p:nvPr/>
        </p:nvPicPr>
        <p:blipFill>
          <a:blip r:embed="rId3"/>
          <a:stretch>
            <a:fillRect/>
          </a:stretch>
        </p:blipFill>
        <p:spPr>
          <a:xfrm>
            <a:off x="-187735" y="539750"/>
            <a:ext cx="3494111" cy="427058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rId2" action="ppaction://hlinksldjump"/>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pPr>
              <a:spcBef>
                <a:spcPct val="50000"/>
              </a:spcBef>
            </a:pPr>
            <a:r>
              <a:rPr lang="en-US" sz="2400" dirty="0" smtClean="0"/>
              <a:t>Katina and her brother, Jess were playing with the water hose outside one day. Jess was hiding from Katina so she wouldn't squirt him with the water. The back door opened and Katina pointed the water hose toward the door. It was Mom and she was dripping wet!</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8" name="Picture 7"/>
          <p:cNvPicPr>
            <a:picLocks noChangeAspect="1"/>
          </p:cNvPicPr>
          <p:nvPr/>
        </p:nvPicPr>
        <p:blipFill>
          <a:blip r:embed="rId3"/>
          <a:srcRect l="28636" t="11538" r="32216" b="20769"/>
          <a:stretch>
            <a:fillRect/>
          </a:stretch>
        </p:blipFill>
        <p:spPr>
          <a:xfrm>
            <a:off x="0" y="984118"/>
            <a:ext cx="3002019" cy="3450841"/>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ounded Rectangular Callout 2"/>
          <p:cNvSpPr/>
          <p:nvPr/>
        </p:nvSpPr>
        <p:spPr bwMode="auto">
          <a:xfrm>
            <a:off x="190500" y="936625"/>
            <a:ext cx="3810000" cy="2921000"/>
          </a:xfrm>
          <a:prstGeom prst="wedgeRoundRectCallout">
            <a:avLst>
              <a:gd name="adj1" fmla="val 104322"/>
              <a:gd name="adj2" fmla="val -17115"/>
              <a:gd name="adj3" fmla="val 16667"/>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100" dirty="0" smtClean="0">
                <a:solidFill>
                  <a:schemeClr val="bg1"/>
                </a:solidFill>
              </a:rPr>
              <a:t>Great job!  You finished the quiz!  I can go back to writing.... Now, why was I writing this?</a:t>
            </a:r>
            <a:endParaRPr kumimoji="0" lang="en-US" sz="3100" b="0" i="0" u="none" strike="noStrike" cap="none" normalizeH="0" baseline="0" dirty="0">
              <a:ln>
                <a:noFill/>
              </a:ln>
              <a:solidFill>
                <a:schemeClr val="bg1"/>
              </a:solidFill>
              <a:effectLst/>
              <a:latin typeface="Tahoma" pitchFamily="-110" charset="0"/>
            </a:endParaRPr>
          </a:p>
        </p:txBody>
      </p:sp>
      <p:sp>
        <p:nvSpPr>
          <p:cNvPr id="7" name="Rectangle 6"/>
          <p:cNvSpPr/>
          <p:nvPr/>
        </p:nvSpPr>
        <p:spPr>
          <a:xfrm>
            <a:off x="0" y="4667251"/>
            <a:ext cx="9144000" cy="2190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50000"/>
                </a:schemeClr>
              </a:solidFill>
            </a:endParaRPr>
          </a:p>
        </p:txBody>
      </p:sp>
      <p:pic>
        <p:nvPicPr>
          <p:cNvPr id="8" name="Picture 7"/>
          <p:cNvPicPr>
            <a:picLocks noChangeAspect="1"/>
          </p:cNvPicPr>
          <p:nvPr/>
        </p:nvPicPr>
        <p:blipFill>
          <a:blip r:embed="rId2"/>
          <a:stretch>
            <a:fillRect/>
          </a:stretch>
        </p:blipFill>
        <p:spPr>
          <a:xfrm>
            <a:off x="4603750" y="-54632"/>
            <a:ext cx="4540250" cy="6912632"/>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577850" y="635000"/>
            <a:ext cx="7296150" cy="6026150"/>
          </a:xfrm>
        </p:spPr>
        <p:txBody>
          <a:bodyPr/>
          <a:lstStyle/>
          <a:p>
            <a:pPr algn="ctr"/>
            <a:r>
              <a:rPr lang="en-US" sz="2800" dirty="0" smtClean="0">
                <a:ea typeface="ＭＳ Ｐゴシック" charset="-128"/>
                <a:cs typeface="ＭＳ Ｐゴシック" charset="-128"/>
              </a:rPr>
              <a:t>Thank you for purchasing this product! If you like what you see, consider leaving feedback. Visit my </a:t>
            </a:r>
            <a:r>
              <a:rPr lang="en-US" sz="2800" dirty="0" smtClean="0">
                <a:ea typeface="ＭＳ Ｐゴシック" charset="-128"/>
                <a:cs typeface="ＭＳ Ｐゴシック" charset="-128"/>
                <a:hlinkClick r:id="rId2"/>
              </a:rPr>
              <a:t>Website</a:t>
            </a:r>
            <a:r>
              <a:rPr lang="en-US" sz="2800" dirty="0" smtClean="0">
                <a:ea typeface="ＭＳ Ｐゴシック" charset="-128"/>
                <a:cs typeface="ＭＳ Ｐゴシック" charset="-128"/>
              </a:rPr>
              <a:t> to see more of my products!  I also have a great Author’s Purpose Power Point found here: </a:t>
            </a:r>
            <a:r>
              <a:rPr lang="en-US" sz="2400" dirty="0" smtClean="0">
                <a:ea typeface="ＭＳ Ｐゴシック" charset="-128"/>
                <a:cs typeface="ＭＳ Ｐゴシック" charset="-128"/>
              </a:rPr>
              <a:t>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hlinkClick r:id="rId3"/>
              </a:rPr>
              <a:t>http://www.teacherspayteachers.com/Product/Authors-Purpose-Powerpoint-Lesson</a:t>
            </a:r>
            <a:r>
              <a:rPr lang="en-US" sz="2400" dirty="0" smtClean="0">
                <a:ea typeface="ＭＳ Ｐゴシック" charset="-128"/>
                <a:cs typeface="ＭＳ Ｐゴシック" charset="-128"/>
              </a:rPr>
              <a:t> </a:t>
            </a:r>
            <a:br>
              <a:rPr lang="en-US" sz="2400" dirty="0" smtClean="0">
                <a:ea typeface="ＭＳ Ｐゴシック" charset="-128"/>
                <a:cs typeface="ＭＳ Ｐゴシック" charset="-128"/>
              </a:rPr>
            </a:br>
            <a:r>
              <a:rPr lang="en-US" sz="2800" dirty="0" smtClean="0">
                <a:ea typeface="ＭＳ Ｐゴシック" charset="-128"/>
                <a:cs typeface="ＭＳ Ｐゴシック" charset="-128"/>
              </a:rPr>
              <a:t>Are you on </a:t>
            </a:r>
            <a:r>
              <a:rPr lang="en-US" sz="2800" dirty="0" err="1" smtClean="0">
                <a:ea typeface="ＭＳ Ｐゴシック" charset="-128"/>
                <a:cs typeface="ＭＳ Ｐゴシック" charset="-128"/>
              </a:rPr>
              <a:t>Facebook</a:t>
            </a:r>
            <a:r>
              <a:rPr lang="en-US" sz="2800" dirty="0" smtClean="0">
                <a:ea typeface="ＭＳ Ｐゴシック" charset="-128"/>
                <a:cs typeface="ＭＳ Ｐゴシック" charset="-128"/>
              </a:rPr>
              <a:t>? If so, join Power Point Maniac’s Teaching Resources to get ideas, resources, and free stuff!</a:t>
            </a:r>
            <a:br>
              <a:rPr lang="en-US" sz="2800" dirty="0" smtClean="0">
                <a:ea typeface="ＭＳ Ｐゴシック" charset="-128"/>
                <a:cs typeface="ＭＳ Ｐゴシック" charset="-128"/>
              </a:rPr>
            </a:br>
            <a:r>
              <a:rPr lang="en-US" sz="2800" dirty="0" smtClean="0">
                <a:ea typeface="ＭＳ Ｐゴシック" charset="-128"/>
                <a:cs typeface="ＭＳ Ｐゴシック" charset="-128"/>
                <a:hlinkClick r:id="rId4"/>
              </a:rPr>
              <a:t>www.facebook.com/powerpointmaniac</a:t>
            </a:r>
            <a:r>
              <a:rPr lang="en-US" sz="2800" dirty="0" smtClean="0">
                <a:ea typeface="ＭＳ Ｐゴシック" charset="-128"/>
                <a:cs typeface="ＭＳ Ｐゴシック" charset="-128"/>
              </a:rPr>
              <a:t> </a:t>
            </a:r>
            <a:endParaRPr lang="en-US" sz="3200" dirty="0" smtClean="0">
              <a:ea typeface="ＭＳ Ｐゴシック" charset="-128"/>
              <a:cs typeface="ＭＳ Ｐゴシック" charset="-128"/>
            </a:endParaRPr>
          </a:p>
        </p:txBody>
      </p:sp>
      <p:pic>
        <p:nvPicPr>
          <p:cNvPr id="22531" name="Picture 2"/>
          <p:cNvPicPr>
            <a:picLocks noChangeAspect="1"/>
          </p:cNvPicPr>
          <p:nvPr/>
        </p:nvPicPr>
        <p:blipFill>
          <a:blip r:embed="rId5"/>
          <a:srcRect/>
          <a:stretch>
            <a:fillRect/>
          </a:stretch>
        </p:blipFill>
        <p:spPr bwMode="auto">
          <a:xfrm>
            <a:off x="7874000" y="5154613"/>
            <a:ext cx="1270000" cy="1703387"/>
          </a:xfrm>
          <a:prstGeom prst="rect">
            <a:avLst/>
          </a:prstGeom>
          <a:noFill/>
          <a:ln w="31750">
            <a:solidFill>
              <a:schemeClr val="tx2"/>
            </a:solidFill>
            <a:miter lim="800000"/>
            <a:headEnd/>
            <a:tailEnd/>
          </a:ln>
        </p:spPr>
      </p:pic>
      <p:pic>
        <p:nvPicPr>
          <p:cNvPr id="22532" name="Picture 3"/>
          <p:cNvPicPr>
            <a:picLocks noChangeAspect="1"/>
          </p:cNvPicPr>
          <p:nvPr/>
        </p:nvPicPr>
        <p:blipFill>
          <a:blip r:embed="rId5"/>
          <a:srcRect/>
          <a:stretch>
            <a:fillRect/>
          </a:stretch>
        </p:blipFill>
        <p:spPr bwMode="auto">
          <a:xfrm>
            <a:off x="7874000" y="1798638"/>
            <a:ext cx="1270000" cy="1692275"/>
          </a:xfrm>
          <a:prstGeom prst="rect">
            <a:avLst/>
          </a:prstGeom>
          <a:noFill/>
          <a:ln w="31750">
            <a:solidFill>
              <a:schemeClr val="tx2"/>
            </a:solidFill>
            <a:miter lim="800000"/>
            <a:headEnd/>
            <a:tailEnd/>
          </a:ln>
        </p:spPr>
      </p:pic>
      <p:pic>
        <p:nvPicPr>
          <p:cNvPr id="22533" name="Picture 4"/>
          <p:cNvPicPr>
            <a:picLocks noChangeAspect="1"/>
          </p:cNvPicPr>
          <p:nvPr/>
        </p:nvPicPr>
        <p:blipFill>
          <a:blip r:embed="rId5"/>
          <a:srcRect/>
          <a:stretch>
            <a:fillRect/>
          </a:stretch>
        </p:blipFill>
        <p:spPr bwMode="auto">
          <a:xfrm>
            <a:off x="7874000" y="0"/>
            <a:ext cx="1270000" cy="1798638"/>
          </a:xfrm>
          <a:prstGeom prst="rect">
            <a:avLst/>
          </a:prstGeom>
          <a:noFill/>
          <a:ln w="31750">
            <a:solidFill>
              <a:schemeClr val="tx2"/>
            </a:solidFill>
            <a:miter lim="800000"/>
            <a:headEnd/>
            <a:tailEnd/>
          </a:ln>
        </p:spPr>
      </p:pic>
      <p:pic>
        <p:nvPicPr>
          <p:cNvPr id="22534" name="Picture 5"/>
          <p:cNvPicPr>
            <a:picLocks noChangeAspect="1"/>
          </p:cNvPicPr>
          <p:nvPr/>
        </p:nvPicPr>
        <p:blipFill>
          <a:blip r:embed="rId5"/>
          <a:srcRect/>
          <a:stretch>
            <a:fillRect/>
          </a:stretch>
        </p:blipFill>
        <p:spPr bwMode="auto">
          <a:xfrm>
            <a:off x="7874000" y="3490913"/>
            <a:ext cx="1270000" cy="1663700"/>
          </a:xfrm>
          <a:prstGeom prst="rect">
            <a:avLst/>
          </a:prstGeom>
          <a:noFill/>
          <a:ln w="31750">
            <a:solidFill>
              <a:schemeClr val="tx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rId2" action="ppaction://hlinksldjump"/>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Todd was in his basement. He was searching everywhere for his sled. Across town, Benny was in his attic. He was searching, too. It was time for one more of Todd and Benny’s contests. This time the winner would be the first to make sled tracks down the big hill. Todd planned to be first. So did Benny.</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6" name="Picture 15"/>
          <p:cNvPicPr>
            <a:picLocks noChangeAspect="1"/>
          </p:cNvPicPr>
          <p:nvPr/>
        </p:nvPicPr>
        <p:blipFill>
          <a:blip r:embed="rId3"/>
          <a:stretch>
            <a:fillRect/>
          </a:stretch>
        </p:blipFill>
        <p:spPr>
          <a:xfrm>
            <a:off x="-301603" y="0"/>
            <a:ext cx="4629191" cy="443495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dirty="0" smtClean="0">
                <a:solidFill>
                  <a:schemeClr val="accent3">
                    <a:lumMod val="50000"/>
                  </a:schemeClr>
                </a:solidFill>
                <a:latin typeface="Tahoma" pitchFamily="-110" charset="0"/>
              </a:rPr>
              <a:t>describe a snowy day</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dirty="0" smtClean="0">
                <a:solidFill>
                  <a:schemeClr val="accent3">
                    <a:lumMod val="50000"/>
                  </a:schemeClr>
                </a:solidFill>
                <a:latin typeface="Tahoma" pitchFamily="-110" charset="0"/>
              </a:rPr>
              <a:t>explain how to use a sled</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rId2" action="ppaction://hlinksldjump"/>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dirty="0" smtClean="0">
                <a:solidFill>
                  <a:schemeClr val="accent3">
                    <a:lumMod val="50000"/>
                  </a:schemeClr>
                </a:solidFill>
                <a:latin typeface="Tahoma" pitchFamily="-110" charset="0"/>
              </a:rPr>
              <a:t>tell a story about a winter contest between two boys</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Todd was in his basement. He was searching everywhere for his sled. Across town, Benny was in his attic. He was searching, too. It was time for one more of Todd and Benny’s contests. This time the winner would be the first to make sled tracks down the big hill. Todd planned to be first. So did Benny.</a:t>
            </a:r>
            <a:endParaRPr lang="en-US" sz="2400" dirty="0"/>
          </a:p>
        </p:txBody>
      </p:sp>
      <p:sp>
        <p:nvSpPr>
          <p:cNvPr id="15" name="TextBox 14"/>
          <p:cNvSpPr txBox="1"/>
          <p:nvPr/>
        </p:nvSpPr>
        <p:spPr>
          <a:xfrm>
            <a:off x="269875" y="4434959"/>
            <a:ext cx="4390595" cy="461665"/>
          </a:xfrm>
          <a:prstGeom prst="rect">
            <a:avLst/>
          </a:prstGeom>
          <a:noFill/>
        </p:spPr>
        <p:txBody>
          <a:bodyPr wrap="none" rtlCol="0">
            <a:spAutoFit/>
          </a:bodyPr>
          <a:lstStyle/>
          <a:p>
            <a:r>
              <a:rPr lang="en-US" sz="2400" dirty="0" smtClean="0"/>
              <a:t>The author wants to __________.		</a:t>
            </a:r>
          </a:p>
        </p:txBody>
      </p:sp>
      <p:pic>
        <p:nvPicPr>
          <p:cNvPr id="16" name="Picture 15"/>
          <p:cNvPicPr>
            <a:picLocks noChangeAspect="1"/>
          </p:cNvPicPr>
          <p:nvPr/>
        </p:nvPicPr>
        <p:blipFill>
          <a:blip r:embed="rId3"/>
          <a:stretch>
            <a:fillRect/>
          </a:stretch>
        </p:blipFill>
        <p:spPr>
          <a:xfrm>
            <a:off x="-301603" y="0"/>
            <a:ext cx="4629191" cy="4434959"/>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3206750" y="190500"/>
            <a:ext cx="4940976"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rId2" action="ppaction://hlinksldjump"/>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Vote for Carl for class president! Carl is a leader! Last year in fourth grade, he was a great vice-president. This year he volunteers to help with after-school clubs. He will do great things for our class! Carl promises more school dances. And better choices at lunch. So vote for Carl for class president</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1" name="Picture 10"/>
          <p:cNvPicPr>
            <a:picLocks noChangeAspect="1"/>
          </p:cNvPicPr>
          <p:nvPr/>
        </p:nvPicPr>
        <p:blipFill>
          <a:blip r:embed="rId3"/>
          <a:stretch>
            <a:fillRect/>
          </a:stretch>
        </p:blipFill>
        <p:spPr>
          <a:xfrm>
            <a:off x="0" y="0"/>
            <a:ext cx="2959100" cy="4445000"/>
          </a:xfrm>
          <a:prstGeom prst="rect">
            <a:avLst/>
          </a:prstGeom>
        </p:spPr>
      </p:pic>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image" Target="NULL"/><Relationship Id="rId5" Type="http://schemas.openxmlformats.org/officeDocument/2006/relationships/image" Target="../media/image1.jpeg"/><Relationship Id="rId4" Type="http://schemas.openxmlformats.org/officeDocument/2006/relationships/image" Target="NUL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2309</TotalTime>
  <Words>799</Words>
  <Application>Microsoft Office PowerPoint</Application>
  <PresentationFormat>On-screen Show (4:3)</PresentationFormat>
  <Paragraphs>76</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Inkwell</vt:lpstr>
      <vt:lpstr>Author’s Purpose Practice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Thank you for purchasing this product! If you like what you see, consider leaving feedback. Visit my Website to see more of my products!  I also have a great Author’s Purpose Power Point found here:   http://www.teacherspayteachers.com/Product/Authors-Purpose-Powerpoint-Lesson  Are you on Facebook? If so, join Power Point Maniac’s Teaching Resources to get ideas, resources, and free stuff! www.facebook.com/powerpointmaniac </vt:lpstr>
    </vt:vector>
  </TitlesOfParts>
  <Company>South Jefferson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Gingerbread Man  Quotations</dc:title>
  <dc:creator>RaeAnn Thomas</dc:creator>
  <cp:lastModifiedBy>User</cp:lastModifiedBy>
  <cp:revision>133</cp:revision>
  <dcterms:created xsi:type="dcterms:W3CDTF">2011-03-28T22:15:57Z</dcterms:created>
  <dcterms:modified xsi:type="dcterms:W3CDTF">2015-11-30T05:10:18Z</dcterms:modified>
</cp:coreProperties>
</file>